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</p:sldMasterIdLst>
  <p:notesMasterIdLst>
    <p:notesMasterId r:id="rId35"/>
  </p:notesMasterIdLst>
  <p:sldIdLst>
    <p:sldId id="256" r:id="rId5"/>
    <p:sldId id="289" r:id="rId6"/>
    <p:sldId id="296" r:id="rId7"/>
    <p:sldId id="321" r:id="rId8"/>
    <p:sldId id="315" r:id="rId9"/>
    <p:sldId id="316" r:id="rId10"/>
    <p:sldId id="323" r:id="rId11"/>
    <p:sldId id="324" r:id="rId12"/>
    <p:sldId id="1712" r:id="rId13"/>
    <p:sldId id="325" r:id="rId14"/>
    <p:sldId id="1713" r:id="rId15"/>
    <p:sldId id="1714" r:id="rId16"/>
    <p:sldId id="1717" r:id="rId17"/>
    <p:sldId id="1718" r:id="rId18"/>
    <p:sldId id="317" r:id="rId19"/>
    <p:sldId id="1715" r:id="rId20"/>
    <p:sldId id="1722" r:id="rId21"/>
    <p:sldId id="1721" r:id="rId22"/>
    <p:sldId id="319" r:id="rId23"/>
    <p:sldId id="1719" r:id="rId24"/>
    <p:sldId id="1720" r:id="rId25"/>
    <p:sldId id="1723" r:id="rId26"/>
    <p:sldId id="1724" r:id="rId27"/>
    <p:sldId id="1725" r:id="rId28"/>
    <p:sldId id="1726" r:id="rId29"/>
    <p:sldId id="1727" r:id="rId30"/>
    <p:sldId id="1728" r:id="rId31"/>
    <p:sldId id="1729" r:id="rId32"/>
    <p:sldId id="287" r:id="rId33"/>
    <p:sldId id="30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80668" autoAdjust="0"/>
  </p:normalViewPr>
  <p:slideViewPr>
    <p:cSldViewPr snapToGrid="0">
      <p:cViewPr varScale="1">
        <p:scale>
          <a:sx n="133" d="100"/>
          <a:sy n="133" d="100"/>
        </p:scale>
        <p:origin x="882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Winter" userId="68af9d69-dee4-4bda-a9fb-0c258397a8d3" providerId="ADAL" clId="{4161C8EC-C7CF-419C-9ACF-F0723F75B7B4}"/>
    <pc:docChg chg="undo custSel delSld modSld">
      <pc:chgData name="Johnny Winter" userId="68af9d69-dee4-4bda-a9fb-0c258397a8d3" providerId="ADAL" clId="{4161C8EC-C7CF-419C-9ACF-F0723F75B7B4}" dt="2024-01-29T17:41:03.604" v="2899" actId="20577"/>
      <pc:docMkLst>
        <pc:docMk/>
      </pc:docMkLst>
      <pc:sldChg chg="modSp mod modNotesTx">
        <pc:chgData name="Johnny Winter" userId="68af9d69-dee4-4bda-a9fb-0c258397a8d3" providerId="ADAL" clId="{4161C8EC-C7CF-419C-9ACF-F0723F75B7B4}" dt="2024-01-29T17:29:31.380" v="328" actId="20577"/>
        <pc:sldMkLst>
          <pc:docMk/>
          <pc:sldMk cId="1243989984" sldId="256"/>
        </pc:sldMkLst>
        <pc:spChg chg="mod">
          <ac:chgData name="Johnny Winter" userId="68af9d69-dee4-4bda-a9fb-0c258397a8d3" providerId="ADAL" clId="{4161C8EC-C7CF-419C-9ACF-F0723F75B7B4}" dt="2024-01-29T17:26:59.126" v="12" actId="403"/>
          <ac:spMkLst>
            <pc:docMk/>
            <pc:sldMk cId="1243989984" sldId="256"/>
            <ac:spMk id="4" creationId="{CFCE2444-716B-9B64-DD4B-6110B498FF26}"/>
          </ac:spMkLst>
        </pc:spChg>
      </pc:sldChg>
      <pc:sldChg chg="modNotesTx">
        <pc:chgData name="Johnny Winter" userId="68af9d69-dee4-4bda-a9fb-0c258397a8d3" providerId="ADAL" clId="{4161C8EC-C7CF-419C-9ACF-F0723F75B7B4}" dt="2024-01-29T17:31:21.495" v="823" actId="20577"/>
        <pc:sldMkLst>
          <pc:docMk/>
          <pc:sldMk cId="739592620" sldId="289"/>
        </pc:sldMkLst>
      </pc:sldChg>
      <pc:sldChg chg="del">
        <pc:chgData name="Johnny Winter" userId="68af9d69-dee4-4bda-a9fb-0c258397a8d3" providerId="ADAL" clId="{4161C8EC-C7CF-419C-9ACF-F0723F75B7B4}" dt="2024-01-29T17:24:28.642" v="2" actId="47"/>
        <pc:sldMkLst>
          <pc:docMk/>
          <pc:sldMk cId="274876764" sldId="291"/>
        </pc:sldMkLst>
      </pc:sldChg>
      <pc:sldChg chg="modNotesTx">
        <pc:chgData name="Johnny Winter" userId="68af9d69-dee4-4bda-a9fb-0c258397a8d3" providerId="ADAL" clId="{4161C8EC-C7CF-419C-9ACF-F0723F75B7B4}" dt="2024-01-29T17:31:57.380" v="982" actId="20577"/>
        <pc:sldMkLst>
          <pc:docMk/>
          <pc:sldMk cId="2544795746" sldId="296"/>
        </pc:sldMkLst>
      </pc:sldChg>
      <pc:sldChg chg="modSp mod modNotesTx">
        <pc:chgData name="Johnny Winter" userId="68af9d69-dee4-4bda-a9fb-0c258397a8d3" providerId="ADAL" clId="{4161C8EC-C7CF-419C-9ACF-F0723F75B7B4}" dt="2024-01-29T17:32:39.688" v="1109" actId="20577"/>
        <pc:sldMkLst>
          <pc:docMk/>
          <pc:sldMk cId="1341899761" sldId="321"/>
        </pc:sldMkLst>
        <pc:spChg chg="mod">
          <ac:chgData name="Johnny Winter" userId="68af9d69-dee4-4bda-a9fb-0c258397a8d3" providerId="ADAL" clId="{4161C8EC-C7CF-419C-9ACF-F0723F75B7B4}" dt="2024-01-29T17:24:22.885" v="1" actId="5793"/>
          <ac:spMkLst>
            <pc:docMk/>
            <pc:sldMk cId="1341899761" sldId="321"/>
            <ac:spMk id="4" creationId="{8ABD7690-2A73-D97A-DDDB-5C486FD47C38}"/>
          </ac:spMkLst>
        </pc:spChg>
      </pc:sldChg>
      <pc:sldChg chg="del">
        <pc:chgData name="Johnny Winter" userId="68af9d69-dee4-4bda-a9fb-0c258397a8d3" providerId="ADAL" clId="{4161C8EC-C7CF-419C-9ACF-F0723F75B7B4}" dt="2024-01-29T17:24:30.374" v="3" actId="47"/>
        <pc:sldMkLst>
          <pc:docMk/>
          <pc:sldMk cId="2859206132" sldId="322"/>
        </pc:sldMkLst>
      </pc:sldChg>
      <pc:sldChg chg="modNotesTx">
        <pc:chgData name="Johnny Winter" userId="68af9d69-dee4-4bda-a9fb-0c258397a8d3" providerId="ADAL" clId="{4161C8EC-C7CF-419C-9ACF-F0723F75B7B4}" dt="2024-01-29T17:33:36.139" v="1326" actId="20577"/>
        <pc:sldMkLst>
          <pc:docMk/>
          <pc:sldMk cId="4209052048" sldId="323"/>
        </pc:sldMkLst>
      </pc:sldChg>
      <pc:sldChg chg="modNotesTx">
        <pc:chgData name="Johnny Winter" userId="68af9d69-dee4-4bda-a9fb-0c258397a8d3" providerId="ADAL" clId="{4161C8EC-C7CF-419C-9ACF-F0723F75B7B4}" dt="2024-01-29T17:34:21.543" v="1531" actId="20577"/>
        <pc:sldMkLst>
          <pc:docMk/>
          <pc:sldMk cId="3838535143" sldId="324"/>
        </pc:sldMkLst>
      </pc:sldChg>
      <pc:sldChg chg="modNotesTx">
        <pc:chgData name="Johnny Winter" userId="68af9d69-dee4-4bda-a9fb-0c258397a8d3" providerId="ADAL" clId="{4161C8EC-C7CF-419C-9ACF-F0723F75B7B4}" dt="2024-01-29T17:36:31.732" v="1910" actId="20577"/>
        <pc:sldMkLst>
          <pc:docMk/>
          <pc:sldMk cId="1914603085" sldId="325"/>
        </pc:sldMkLst>
      </pc:sldChg>
      <pc:sldChg chg="modNotesTx">
        <pc:chgData name="Johnny Winter" userId="68af9d69-dee4-4bda-a9fb-0c258397a8d3" providerId="ADAL" clId="{4161C8EC-C7CF-419C-9ACF-F0723F75B7B4}" dt="2024-01-29T17:35:14.174" v="1749" actId="20577"/>
        <pc:sldMkLst>
          <pc:docMk/>
          <pc:sldMk cId="1266895028" sldId="1712"/>
        </pc:sldMkLst>
      </pc:sldChg>
      <pc:sldChg chg="modNotesTx">
        <pc:chgData name="Johnny Winter" userId="68af9d69-dee4-4bda-a9fb-0c258397a8d3" providerId="ADAL" clId="{4161C8EC-C7CF-419C-9ACF-F0723F75B7B4}" dt="2024-01-29T17:38:50.536" v="2509" actId="20577"/>
        <pc:sldMkLst>
          <pc:docMk/>
          <pc:sldMk cId="4142372074" sldId="1713"/>
        </pc:sldMkLst>
      </pc:sldChg>
      <pc:sldChg chg="modNotesTx">
        <pc:chgData name="Johnny Winter" userId="68af9d69-dee4-4bda-a9fb-0c258397a8d3" providerId="ADAL" clId="{4161C8EC-C7CF-419C-9ACF-F0723F75B7B4}" dt="2024-01-29T17:39:56.105" v="2719" actId="20577"/>
        <pc:sldMkLst>
          <pc:docMk/>
          <pc:sldMk cId="3068989550" sldId="1714"/>
        </pc:sldMkLst>
      </pc:sldChg>
      <pc:sldChg chg="modNotesTx">
        <pc:chgData name="Johnny Winter" userId="68af9d69-dee4-4bda-a9fb-0c258397a8d3" providerId="ADAL" clId="{4161C8EC-C7CF-419C-9ACF-F0723F75B7B4}" dt="2024-01-29T17:41:03.604" v="2899" actId="20577"/>
        <pc:sldMkLst>
          <pc:docMk/>
          <pc:sldMk cId="4057978047" sldId="1722"/>
        </pc:sldMkLst>
      </pc:sldChg>
      <pc:sldChg chg="del">
        <pc:chgData name="Johnny Winter" userId="68af9d69-dee4-4bda-a9fb-0c258397a8d3" providerId="ADAL" clId="{4161C8EC-C7CF-419C-9ACF-F0723F75B7B4}" dt="2024-01-29T17:25:56.967" v="4" actId="47"/>
        <pc:sldMkLst>
          <pc:docMk/>
          <pc:sldMk cId="1800424266" sldId="1730"/>
        </pc:sldMkLst>
      </pc:sldChg>
      <pc:sldChg chg="del">
        <pc:chgData name="Johnny Winter" userId="68af9d69-dee4-4bda-a9fb-0c258397a8d3" providerId="ADAL" clId="{4161C8EC-C7CF-419C-9ACF-F0723F75B7B4}" dt="2024-01-29T17:26:00.162" v="5" actId="47"/>
        <pc:sldMkLst>
          <pc:docMk/>
          <pc:sldMk cId="3573132244" sldId="1731"/>
        </pc:sldMkLst>
      </pc:sldChg>
      <pc:sldChg chg="del">
        <pc:chgData name="Johnny Winter" userId="68af9d69-dee4-4bda-a9fb-0c258397a8d3" providerId="ADAL" clId="{4161C8EC-C7CF-419C-9ACF-F0723F75B7B4}" dt="2024-01-29T17:26:04.594" v="7" actId="47"/>
        <pc:sldMkLst>
          <pc:docMk/>
          <pc:sldMk cId="968914526" sldId="1732"/>
        </pc:sldMkLst>
      </pc:sldChg>
      <pc:sldChg chg="del">
        <pc:chgData name="Johnny Winter" userId="68af9d69-dee4-4bda-a9fb-0c258397a8d3" providerId="ADAL" clId="{4161C8EC-C7CF-419C-9ACF-F0723F75B7B4}" dt="2024-01-29T17:26:01.920" v="6" actId="47"/>
        <pc:sldMkLst>
          <pc:docMk/>
          <pc:sldMk cId="1650046517" sldId="17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29/01/2024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Thanks all for coming</a:t>
            </a:r>
          </a:p>
          <a:p>
            <a:r>
              <a:rPr lang="en-GB" dirty="0"/>
              <a:t>I’m here today to tell you a story.</a:t>
            </a:r>
          </a:p>
          <a:p>
            <a:r>
              <a:rPr lang="en-GB" dirty="0"/>
              <a:t>A story about the emergence of Analytics Engineering, but also a story about my own career has evolved and why I feel analytics engineering best describes my skills and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922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Until now… because Analytics Engineering is seeking to redress that balance and start applying these more robust practices to the analytics side of that architecture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292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19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Analytic Engineers is also seen as a role that can bridge the gap between business users and data engineers. They approach problems with more of a business hat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795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02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99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465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122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26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I’m Johnny Winter – my pronouns are he him.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For those that don’t know me…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 work as a consultant for Advancing Analytics – we’re Data Engineering, Analytics and AI specialists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In my spare time I run the website </a:t>
            </a:r>
            <a:r>
              <a:rPr lang="en-GB" dirty="0" err="1"/>
              <a:t>Greyskull</a:t>
            </a:r>
            <a:r>
              <a:rPr lang="en-GB" dirty="0"/>
              <a:t> Analytics where I have a blog and YouTube channel, mainly covering content on Power BI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And I’m also one of the co-organisers of the Manchester Power BI user group, one of the biggest and longest running user groups in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I’ve been working in data since 2007 and here are some of the places that career has taken 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last 3 roles have all been consultancy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I’m here today to cover toe following topics…</a:t>
            </a:r>
          </a:p>
          <a:p>
            <a:endParaRPr lang="en-GB" dirty="0"/>
          </a:p>
          <a:p>
            <a:r>
              <a:rPr lang="en-GB" dirty="0"/>
              <a:t>What is Analytics Engineering and how can it be applied in Fabric?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32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prefer to describe is using my own career as a bot of a history lesson.</a:t>
            </a:r>
          </a:p>
          <a:p>
            <a:endParaRPr lang="en-GB" dirty="0"/>
          </a:p>
          <a:p>
            <a:r>
              <a:rPr lang="en-GB" dirty="0"/>
              <a:t>Going back 7-8 years, I was a </a:t>
            </a:r>
            <a:r>
              <a:rPr lang="en-GB" dirty="0" err="1"/>
              <a:t>Businss</a:t>
            </a:r>
            <a:r>
              <a:rPr lang="en-GB" dirty="0"/>
              <a:t> </a:t>
            </a:r>
            <a:r>
              <a:rPr lang="en-GB" dirty="0" err="1"/>
              <a:t>Intellgence</a:t>
            </a:r>
            <a:r>
              <a:rPr lang="en-GB" dirty="0"/>
              <a:t> Developer.</a:t>
            </a:r>
          </a:p>
          <a:p>
            <a:endParaRPr lang="en-GB" dirty="0"/>
          </a:p>
          <a:p>
            <a:r>
              <a:rPr lang="en-GB" dirty="0"/>
              <a:t>These were the technologies I worked with back then, all on prem.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0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is what development was like.</a:t>
            </a:r>
          </a:p>
          <a:p>
            <a:endParaRPr lang="en-GB" dirty="0"/>
          </a:p>
          <a:p>
            <a:r>
              <a:rPr lang="en-GB" dirty="0"/>
              <a:t>A bit wild west, a bit cowboy.</a:t>
            </a:r>
          </a:p>
          <a:p>
            <a:endParaRPr lang="en-GB" dirty="0"/>
          </a:p>
          <a:p>
            <a:r>
              <a:rPr lang="en-GB" dirty="0"/>
              <a:t>We didn’t have test environments, we didn’t use source control – we’d often make changes directly on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454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forward, and the technology landscape has changed…</a:t>
            </a:r>
          </a:p>
          <a:p>
            <a:endParaRPr lang="en-US" dirty="0"/>
          </a:p>
          <a:p>
            <a:r>
              <a:rPr lang="en-US" dirty="0"/>
              <a:t>This is a reference architecture using Fabric. But this could just as easily be any Lakehouse reference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93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changes in technology, we’re also seen working practices evolve, borrowing practices from software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9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we’ve seem the rise of the data engineer.</a:t>
            </a:r>
          </a:p>
          <a:p>
            <a:endParaRPr lang="en-US" dirty="0"/>
          </a:p>
          <a:p>
            <a:r>
              <a:rPr lang="en-US" dirty="0"/>
              <a:t>The data engineer role is mainly responsible for the left side if this architecture. Data onboarding, pipelines, data quality and cleansing for example.</a:t>
            </a:r>
          </a:p>
          <a:p>
            <a:endParaRPr lang="en-US" dirty="0"/>
          </a:p>
          <a:p>
            <a:r>
              <a:rPr lang="en-US" dirty="0"/>
              <a:t>But the right hand side of this has perhaps been a little left behind.</a:t>
            </a:r>
          </a:p>
          <a:p>
            <a:endParaRPr lang="en-US" dirty="0"/>
          </a:p>
          <a:p>
            <a:r>
              <a:rPr lang="en-US" dirty="0"/>
              <a:t>Perhaps that’s due to the emphasis on self service and the rise of the citizen data engineer?</a:t>
            </a:r>
          </a:p>
          <a:p>
            <a:endParaRPr lang="en-US" dirty="0"/>
          </a:p>
          <a:p>
            <a:r>
              <a:rPr lang="en-US" dirty="0"/>
              <a:t>Perhaps a lack of tooling has contributed?</a:t>
            </a:r>
          </a:p>
          <a:p>
            <a:endParaRPr lang="en-US" dirty="0"/>
          </a:p>
          <a:p>
            <a:r>
              <a:rPr lang="en-US" dirty="0"/>
              <a:t>It’s only since the release of Fabric that we’ve really even seen source control for Power BI.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4" r:id="rId13"/>
    <p:sldLayoutId id="214748371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svg"/><Relationship Id="rId18" Type="http://schemas.openxmlformats.org/officeDocument/2006/relationships/image" Target="../media/image26.emf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41.png"/><Relationship Id="rId5" Type="http://schemas.openxmlformats.org/officeDocument/2006/relationships/image" Target="../media/image33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2.svg"/><Relationship Id="rId9" Type="http://schemas.openxmlformats.org/officeDocument/2006/relationships/image" Target="../media/image39.png"/><Relationship Id="rId1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opsmanifesto.org/en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fi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emf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26.emf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emf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10" Type="http://schemas.openxmlformats.org/officeDocument/2006/relationships/image" Target="../media/image38.svg"/><Relationship Id="rId19" Type="http://schemas.openxmlformats.org/officeDocument/2006/relationships/image" Target="../media/image47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5829" y="1190569"/>
            <a:ext cx="8083563" cy="1542351"/>
          </a:xfrm>
        </p:spPr>
        <p:txBody>
          <a:bodyPr>
            <a:normAutofit/>
          </a:bodyPr>
          <a:lstStyle/>
          <a:p>
            <a:r>
              <a:rPr lang="en-GB" sz="4400" dirty="0"/>
              <a:t>BY THE POWER OF ANALYTICS ENGINEERING!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222E3-11C4-662E-4446-F80E972CA723}"/>
              </a:ext>
            </a:extLst>
          </p:cNvPr>
          <p:cNvSpPr txBox="1"/>
          <p:nvPr/>
        </p:nvSpPr>
        <p:spPr>
          <a:xfrm>
            <a:off x="4827043" y="4860478"/>
            <a:ext cx="269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+mj-lt"/>
              </a:rPr>
              <a:t>Johnny Winter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CE2444-716B-9B64-DD4B-6110B498FF26}"/>
              </a:ext>
            </a:extLst>
          </p:cNvPr>
          <p:cNvSpPr txBox="1">
            <a:spLocks/>
          </p:cNvSpPr>
          <p:nvPr/>
        </p:nvSpPr>
        <p:spPr>
          <a:xfrm>
            <a:off x="3092243" y="3010778"/>
            <a:ext cx="6007516" cy="132556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896386" rtl="0" eaLnBrk="1" latinLnBrk="0" hangingPunct="1"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ANALYTICS ENGINEERING </a:t>
            </a:r>
          </a:p>
          <a:p>
            <a:r>
              <a:rPr lang="en-GB" sz="3200" dirty="0"/>
              <a:t>for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2439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PRACTICE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first based approaches (Spark, Scala, Python)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as Code (Terraform, Bicep)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Better source control practices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/ Continuous Deployment (CI/CD)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9C62F17-20D1-F7C7-B634-B7070415F420}"/>
              </a:ext>
            </a:extLst>
          </p:cNvPr>
          <p:cNvSpPr/>
          <p:nvPr/>
        </p:nvSpPr>
        <p:spPr>
          <a:xfrm>
            <a:off x="9729216" y="0"/>
            <a:ext cx="2602550" cy="36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329242" y="3149859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DATA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599" y="5010243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4862" y="4963360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206300" y="3149951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8226789" y="32263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273783" y="3156858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329242" y="272601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204339" y="2726016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8222868" y="27992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893022" y="37650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2592" y="33850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1336892" y="4466929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1886546" y="4172027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912593" y="41999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329242" y="3143590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273783" y="3157326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117064" y="3169890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8148294" y="32470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6435" y="1395462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54" y="1060128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5903401" y="2247995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4905783" y="2208582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411828" y="1683131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5130" y="1773593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186" y="3646702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349565" y="3654445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5679957" y="3628294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8698949" y="36931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1620517" y="3821644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61" y="3307954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4946" y="50575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D9DD39-C5BE-D93A-37F4-C13550E08A25}"/>
              </a:ext>
            </a:extLst>
          </p:cNvPr>
          <p:cNvCxnSpPr>
            <a:cxnSpLocks/>
          </p:cNvCxnSpPr>
          <p:nvPr/>
        </p:nvCxnSpPr>
        <p:spPr>
          <a:xfrm>
            <a:off x="7685371" y="351130"/>
            <a:ext cx="2195" cy="6166713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47232163-4709-6708-49A8-FF3A450BBECE}"/>
              </a:ext>
            </a:extLst>
          </p:cNvPr>
          <p:cNvSpPr txBox="1">
            <a:spLocks/>
          </p:cNvSpPr>
          <p:nvPr/>
        </p:nvSpPr>
        <p:spPr>
          <a:xfrm>
            <a:off x="375119" y="86268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Bebas Neue" panose="020B0606020202050201" pitchFamily="34" charset="0"/>
              </a:rPr>
              <a:t>DATA ENGINEERING</a:t>
            </a:r>
            <a:endParaRPr lang="en-US" sz="28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44C9-C8ED-C3F7-7906-FAADAC5A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 OF ANALYTICS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B842B-651C-8EDB-8AB0-033DA5A8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18" y="828158"/>
            <a:ext cx="5061882" cy="57067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2" descr="I'm Alan Partridge">
            <a:extLst>
              <a:ext uri="{FF2B5EF4-FFF2-40B4-BE49-F238E27FC236}">
                <a16:creationId xmlns:a16="http://schemas.microsoft.com/office/drawing/2014/main" id="{493ED236-9FC0-74B1-BBD7-CF4925F0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00" y="1661363"/>
            <a:ext cx="5278928" cy="31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C95B-9D44-A384-7E7E-E7740D2D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erson wearing a garment&#10;&#10;Description automatically generated">
            <a:extLst>
              <a:ext uri="{FF2B5EF4-FFF2-40B4-BE49-F238E27FC236}">
                <a16:creationId xmlns:a16="http://schemas.microsoft.com/office/drawing/2014/main" id="{79B79B0C-B51F-436A-FDD7-A8BC7470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0" y="828158"/>
            <a:ext cx="6898920" cy="576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E6854-4D1E-2BFE-C1A4-CC24D1E41AD4}"/>
              </a:ext>
            </a:extLst>
          </p:cNvPr>
          <p:cNvSpPr txBox="1"/>
          <p:nvPr/>
        </p:nvSpPr>
        <p:spPr>
          <a:xfrm>
            <a:off x="2448000" y="4951793"/>
            <a:ext cx="64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“They’ve re-badged it, you fool!”</a:t>
            </a:r>
          </a:p>
        </p:txBody>
      </p:sp>
    </p:spTree>
    <p:extLst>
      <p:ext uri="{BB962C8B-B14F-4D97-AF65-F5344CB8AC3E}">
        <p14:creationId xmlns:p14="http://schemas.microsoft.com/office/powerpoint/2010/main" val="2999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2C47-43E8-0ECF-2755-5A8FC335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A87A4-2A75-6239-D941-70E1A6AF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8" y="828158"/>
            <a:ext cx="9725220" cy="503451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482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94246-78E6-3A8D-28A5-932266F0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99" y="200180"/>
            <a:ext cx="3755505" cy="61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ANALYTICS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3823039" y="26894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3819118" y="22623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5489272" y="32281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842" y="28481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6953566" y="3833186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5508843" y="36630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3744544" y="27101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4295199" y="31562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1196" y="45206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06690B4-6CBC-93B4-F97D-25FFD483BA16}"/>
              </a:ext>
            </a:extLst>
          </p:cNvPr>
          <p:cNvSpPr txBox="1">
            <a:spLocks/>
          </p:cNvSpPr>
          <p:nvPr/>
        </p:nvSpPr>
        <p:spPr>
          <a:xfrm>
            <a:off x="1973446" y="123391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Bebas Neue" panose="020B0606020202050201" pitchFamily="34" charset="0"/>
              </a:rPr>
              <a:t>ANALYTICS ENGINEERING</a:t>
            </a:r>
            <a:endParaRPr lang="en-US" sz="28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1B9C-EE75-4C52-24E2-E5CE37D7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BRIDGING THE GAP</a:t>
            </a:r>
          </a:p>
        </p:txBody>
      </p:sp>
      <p:pic>
        <p:nvPicPr>
          <p:cNvPr id="1026" name="Picture 2" descr="woman wearing knit cap walking on white bridge between trees during daytime">
            <a:extLst>
              <a:ext uri="{FF2B5EF4-FFF2-40B4-BE49-F238E27FC236}">
                <a16:creationId xmlns:a16="http://schemas.microsoft.com/office/drawing/2014/main" id="{4A727AA7-1E7F-0319-1D94-46E8CB2F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75" y="604800"/>
            <a:ext cx="3817050" cy="57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5372-199F-8D87-3661-8DC0D3CB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TO CONFUSE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7C4D0-BB73-428C-DD57-F0506309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95" y="1504890"/>
            <a:ext cx="8930705" cy="3224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0A251-989D-E916-E68A-15D9740A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20" y="3594200"/>
            <a:ext cx="8125358" cy="29506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24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5311-DFE6-D886-191B-2BD39649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OPS MANIFESTO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87B0E-AA2B-E78B-8992-87BE695E841C}"/>
              </a:ext>
            </a:extLst>
          </p:cNvPr>
          <p:cNvSpPr txBox="1"/>
          <p:nvPr/>
        </p:nvSpPr>
        <p:spPr>
          <a:xfrm>
            <a:off x="225624" y="1666189"/>
            <a:ext cx="1174075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9. Analytics is code:</a:t>
            </a:r>
          </a:p>
          <a:p>
            <a:r>
              <a:rPr lang="en-GB" sz="1600" dirty="0"/>
              <a:t>Analytic teams use a variety of individual tools to access, integrate, model, and visualize data. Fundamentally, each of these tools generates code and configuration which describes the actions taken upon data to deliver insight.</a:t>
            </a:r>
          </a:p>
          <a:p>
            <a:endParaRPr lang="en-GB" sz="1600" dirty="0"/>
          </a:p>
          <a:p>
            <a:r>
              <a:rPr lang="en-GB" sz="1600" dirty="0"/>
              <a:t>11. Make it reproducible:</a:t>
            </a:r>
          </a:p>
          <a:p>
            <a:r>
              <a:rPr lang="en-GB" sz="1600" dirty="0"/>
              <a:t>Reproducible results are required and therefore we version everything: data, low-level hardware and software configurations, and the code and configuration specific to each tool in the toolchain.</a:t>
            </a:r>
          </a:p>
          <a:p>
            <a:endParaRPr lang="en-GB" sz="1600" dirty="0"/>
          </a:p>
          <a:p>
            <a:r>
              <a:rPr lang="en-GB" sz="1600" dirty="0"/>
              <a:t>15. Quality is paramount:</a:t>
            </a:r>
          </a:p>
          <a:p>
            <a:r>
              <a:rPr lang="en-GB" sz="1600" dirty="0"/>
              <a:t>Analytic pipelines should be built with a foundation capable of automated detection of abnormalities (</a:t>
            </a:r>
            <a:r>
              <a:rPr lang="en-GB" sz="1600" dirty="0" err="1"/>
              <a:t>jidoka</a:t>
            </a:r>
            <a:r>
              <a:rPr lang="en-GB" sz="1600" dirty="0"/>
              <a:t>) and security issues in code, configuration, and data, and should provide continuous feedback to operators for error avoidance (</a:t>
            </a:r>
            <a:r>
              <a:rPr lang="en-GB" sz="1600" dirty="0" err="1"/>
              <a:t>poka</a:t>
            </a:r>
            <a:r>
              <a:rPr lang="en-GB" sz="1600" dirty="0"/>
              <a:t> yoke).</a:t>
            </a:r>
          </a:p>
          <a:p>
            <a:endParaRPr lang="en-GB" sz="1600" dirty="0"/>
          </a:p>
          <a:p>
            <a:r>
              <a:rPr lang="en-GB" sz="1600" dirty="0"/>
              <a:t>17. Reuse:</a:t>
            </a:r>
          </a:p>
          <a:p>
            <a:r>
              <a:rPr lang="en-GB" sz="1600" dirty="0"/>
              <a:t>We believe a foundational aspect of analytic insight manufacturing efficiency is to avoid the repetition of previous work by the individual or team.</a:t>
            </a:r>
          </a:p>
          <a:p>
            <a:endParaRPr lang="en-GB" sz="1600" dirty="0"/>
          </a:p>
          <a:p>
            <a:r>
              <a:rPr lang="en-GB" sz="1600" dirty="0"/>
              <a:t>18. Improve cycle times:</a:t>
            </a:r>
          </a:p>
          <a:p>
            <a:r>
              <a:rPr lang="en-GB" sz="1600" dirty="0"/>
              <a:t>We should strive to minimize the time and effort to turn a customer need into an analytic idea, create it in development, release it as a repeatable production process, and finally refactor and reuse that product.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575C9-B5D4-14C5-26D8-E0671BA6DDD6}"/>
              </a:ext>
            </a:extLst>
          </p:cNvPr>
          <p:cNvSpPr txBox="1"/>
          <p:nvPr/>
        </p:nvSpPr>
        <p:spPr>
          <a:xfrm>
            <a:off x="134791" y="924008"/>
            <a:ext cx="1002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https://dataopsmanifesto.org/en/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1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 (HE/HIM)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6CB4F6-DB28-7DC6-4807-9A117F48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 ENGINEERING IN FABRIC</a:t>
            </a:r>
          </a:p>
        </p:txBody>
      </p:sp>
    </p:spTree>
    <p:extLst>
      <p:ext uri="{BB962C8B-B14F-4D97-AF65-F5344CB8AC3E}">
        <p14:creationId xmlns:p14="http://schemas.microsoft.com/office/powerpoint/2010/main" val="28766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596A0-3F88-0DF1-547A-38111238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FOR ANALYTICS ENGINEERS</a:t>
            </a:r>
          </a:p>
        </p:txBody>
      </p:sp>
      <p:pic>
        <p:nvPicPr>
          <p:cNvPr id="2050" name="Picture 2" descr="Dbt Logo PNG Vectors Free Download">
            <a:extLst>
              <a:ext uri="{FF2B5EF4-FFF2-40B4-BE49-F238E27FC236}">
                <a16:creationId xmlns:a16="http://schemas.microsoft.com/office/drawing/2014/main" id="{4B4C0818-D2CB-CA92-72B2-158D912F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120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D915D-744E-F29A-1F6D-BCF17385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310" y="2782294"/>
            <a:ext cx="6286579" cy="1293411"/>
          </a:xfrm>
          <a:prstGeom prst="rect">
            <a:avLst/>
          </a:prstGeom>
        </p:spPr>
      </p:pic>
      <p:pic>
        <p:nvPicPr>
          <p:cNvPr id="2052" name="Picture 4" descr="Migrate to Azure DevOps Services from Azure DevOps Server or TFS ...">
            <a:extLst>
              <a:ext uri="{FF2B5EF4-FFF2-40B4-BE49-F238E27FC236}">
                <a16:creationId xmlns:a16="http://schemas.microsoft.com/office/drawing/2014/main" id="{08D8E8A4-7CE7-F383-967D-ED7E3160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4075705"/>
            <a:ext cx="3627164" cy="22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build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SQL-first transformation workflow – the “T” in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Available as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-core or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Fabric connectors announced for Data Warehouse</a:t>
            </a: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03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658-B3B3-DC4C-E2F9-058234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B66EC90-7452-BAB0-5C0E-B8924AF6763E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for building Semantic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Fabric and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DirectLake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source and licensed options available.</a:t>
            </a: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168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658-B3B3-DC4C-E2F9-058234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B66EC90-7452-BAB0-5C0E-B8924AF6763E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DEV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 be used as a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79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658-B3B3-DC4C-E2F9-058234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B66EC90-7452-BAB0-5C0E-B8924AF6763E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84E11-2D2B-9FC5-2BAD-2D90B42A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FF5CC5-DD72-87C4-8BDF-6115827A6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1562"/>
              </p:ext>
            </p:extLst>
          </p:nvPr>
        </p:nvGraphicFramePr>
        <p:xfrm>
          <a:off x="333624" y="1547666"/>
          <a:ext cx="9832776" cy="296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796">
                  <a:extLst>
                    <a:ext uri="{9D8B030D-6E8A-4147-A177-3AD203B41FA5}">
                      <a16:colId xmlns:a16="http://schemas.microsoft.com/office/drawing/2014/main" val="110539070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755099488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279286007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897157136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166195371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94450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2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Git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r>
                        <a:rPr lang="en-GB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Using Azure Dev Ops Pipelines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Generates own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3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Tabular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Git repository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Best Practice Analyzer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Azure Dev Ops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use metadata to build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C# 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38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9F0300-AC1D-DAE1-3B2D-B75D8945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187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3783419" y="3194472"/>
            <a:ext cx="4625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Twitter: 	</a:t>
            </a:r>
          </a:p>
          <a:p>
            <a:r>
              <a:rPr lang="en-GB" dirty="0"/>
              <a:t>@GreyskullPBI</a:t>
            </a:r>
          </a:p>
          <a:p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3"/>
              </a:rPr>
              <a:t>https://www.linkedin.com/in/j0hnnyw1nter/</a:t>
            </a:r>
            <a:endParaRPr lang="en-GB" dirty="0"/>
          </a:p>
          <a:p>
            <a:endParaRPr lang="en-GB" dirty="0"/>
          </a:p>
          <a:p>
            <a:r>
              <a:rPr lang="en-GB" dirty="0"/>
              <a:t>Websites:</a:t>
            </a:r>
          </a:p>
          <a:p>
            <a:r>
              <a:rPr lang="en-GB" dirty="0">
                <a:hlinkClick r:id="rId4"/>
              </a:rPr>
              <a:t>https://greyskullanalytics.com/</a:t>
            </a:r>
            <a:endParaRPr lang="en-GB" dirty="0"/>
          </a:p>
          <a:p>
            <a:r>
              <a:rPr lang="en-GB" dirty="0">
                <a:hlinkClick r:id="rId5"/>
              </a:rPr>
              <a:t>https://www.advancinganalytics.co.uk/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Analytics Engineering?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can I apply Analytics Engineering to Fabric and Power BI?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analytics engineering?</a:t>
            </a:r>
          </a:p>
        </p:txBody>
      </p:sp>
    </p:spTree>
    <p:extLst>
      <p:ext uri="{BB962C8B-B14F-4D97-AF65-F5344CB8AC3E}">
        <p14:creationId xmlns:p14="http://schemas.microsoft.com/office/powerpoint/2010/main" val="34988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847E8-1BD4-88CB-CE11-95B2EC43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0" y="534250"/>
            <a:ext cx="8219976" cy="301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14E2B-792C-E8B6-6599-C67313F7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" y="2894824"/>
            <a:ext cx="7070637" cy="3269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30FB4-C8AB-EFBE-9EAF-FEF282AE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42" y="3288172"/>
            <a:ext cx="5427958" cy="3035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6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BFD-342A-BBD5-E041-33233329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B0884-9355-A044-84A8-4A3E89387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94" y="2416200"/>
            <a:ext cx="1577399" cy="16147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2EB74D-DBA2-B4C4-36A1-2A7BB66FBCEF}"/>
              </a:ext>
            </a:extLst>
          </p:cNvPr>
          <p:cNvGrpSpPr/>
          <p:nvPr/>
        </p:nvGrpSpPr>
        <p:grpSpPr>
          <a:xfrm>
            <a:off x="2610880" y="2596212"/>
            <a:ext cx="900512" cy="1271324"/>
            <a:chOff x="2610880" y="2596212"/>
            <a:chExt cx="900512" cy="1271324"/>
          </a:xfrm>
        </p:grpSpPr>
        <p:pic>
          <p:nvPicPr>
            <p:cNvPr id="2054" name="Picture 6" descr="Visual Studio Icon Png #271039 - Free Icons Library">
              <a:extLst>
                <a:ext uri="{FF2B5EF4-FFF2-40B4-BE49-F238E27FC236}">
                  <a16:creationId xmlns:a16="http://schemas.microsoft.com/office/drawing/2014/main" id="{162CE000-FDFC-17C3-53F0-F7E6AB48C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600" y="2596212"/>
              <a:ext cx="858792" cy="85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04D410-875E-452F-8EC5-670B966D0C49}"/>
                </a:ext>
              </a:extLst>
            </p:cNvPr>
            <p:cNvSpPr txBox="1"/>
            <p:nvPr/>
          </p:nvSpPr>
          <p:spPr>
            <a:xfrm>
              <a:off x="2610880" y="34982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Segoe UI" panose="020B0502040204020203" pitchFamily="34" charset="0"/>
                  <a:cs typeface="Segoe UI" panose="020B0502040204020203" pitchFamily="34" charset="0"/>
                </a:rPr>
                <a:t>SSIS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E717E-7575-59B3-D269-972910D9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44" y="2162482"/>
            <a:ext cx="1504950" cy="2122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304671-E38E-052B-5476-1E9F30DBD491}"/>
              </a:ext>
            </a:extLst>
          </p:cNvPr>
          <p:cNvSpPr txBox="1"/>
          <p:nvPr/>
        </p:nvSpPr>
        <p:spPr>
          <a:xfrm>
            <a:off x="488378" y="4341804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29C95D-ADF6-CA42-25CA-925989CF82BF}"/>
              </a:ext>
            </a:extLst>
          </p:cNvPr>
          <p:cNvSpPr/>
          <p:nvPr/>
        </p:nvSpPr>
        <p:spPr>
          <a:xfrm>
            <a:off x="1927794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BA1652-CC3C-6FE8-4FD2-8C33B52F6C75}"/>
              </a:ext>
            </a:extLst>
          </p:cNvPr>
          <p:cNvSpPr/>
          <p:nvPr/>
        </p:nvSpPr>
        <p:spPr>
          <a:xfrm>
            <a:off x="3791995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29CAF5-FAB8-6107-8B6A-733C0562B5E4}"/>
              </a:ext>
            </a:extLst>
          </p:cNvPr>
          <p:cNvSpPr/>
          <p:nvPr/>
        </p:nvSpPr>
        <p:spPr>
          <a:xfrm>
            <a:off x="6003793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4BDE84-92C8-DB6E-CB4E-10B8AE01E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562" y="3752540"/>
            <a:ext cx="1189082" cy="1490661"/>
          </a:xfrm>
          <a:prstGeom prst="rect">
            <a:avLst/>
          </a:prstGeom>
        </p:spPr>
      </p:pic>
      <p:pic>
        <p:nvPicPr>
          <p:cNvPr id="2060" name="Picture 12" descr="AxioWorks | Limitless, live access to your SharePoint data">
            <a:extLst>
              <a:ext uri="{FF2B5EF4-FFF2-40B4-BE49-F238E27FC236}">
                <a16:creationId xmlns:a16="http://schemas.microsoft.com/office/drawing/2014/main" id="{57DEEFDC-0901-4C9B-596F-F0B1C2347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9310" r="29801" b="9943"/>
          <a:stretch/>
        </p:blipFill>
        <p:spPr bwMode="auto">
          <a:xfrm>
            <a:off x="8812843" y="827669"/>
            <a:ext cx="1219801" cy="17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9A6D94-A3DD-8D4C-833E-6A9C5991EE25}"/>
              </a:ext>
            </a:extLst>
          </p:cNvPr>
          <p:cNvGrpSpPr/>
          <p:nvPr/>
        </p:nvGrpSpPr>
        <p:grpSpPr>
          <a:xfrm>
            <a:off x="7124544" y="2416200"/>
            <a:ext cx="1219800" cy="1472936"/>
            <a:chOff x="7124544" y="2416200"/>
            <a:chExt cx="1219800" cy="1472936"/>
          </a:xfrm>
        </p:grpSpPr>
        <p:pic>
          <p:nvPicPr>
            <p:cNvPr id="2056" name="Picture 8" descr="Configure Analysis Services in Azure | Why Azure?">
              <a:extLst>
                <a:ext uri="{FF2B5EF4-FFF2-40B4-BE49-F238E27FC236}">
                  <a16:creationId xmlns:a16="http://schemas.microsoft.com/office/drawing/2014/main" id="{88C8EB2C-D9BD-4CF1-27E0-C577AA698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544" y="2416200"/>
              <a:ext cx="1219800" cy="12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ABD4E-297B-FF67-E64C-3B921226BF49}"/>
                </a:ext>
              </a:extLst>
            </p:cNvPr>
            <p:cNvSpPr txBox="1"/>
            <p:nvPr/>
          </p:nvSpPr>
          <p:spPr>
            <a:xfrm>
              <a:off x="7306694" y="35198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Segoe UI" panose="020B0502040204020203" pitchFamily="34" charset="0"/>
                  <a:cs typeface="Segoe UI" panose="020B0502040204020203" pitchFamily="34" charset="0"/>
                </a:rPr>
                <a:t>SSAS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466ECE-EB99-634B-38B8-F420C4F321E2}"/>
              </a:ext>
            </a:extLst>
          </p:cNvPr>
          <p:cNvSpPr/>
          <p:nvPr/>
        </p:nvSpPr>
        <p:spPr>
          <a:xfrm rot="19278426">
            <a:off x="8179907" y="2058082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D2A9DD-1B77-8B90-85D2-CF85DC90CDD9}"/>
              </a:ext>
            </a:extLst>
          </p:cNvPr>
          <p:cNvSpPr/>
          <p:nvPr/>
        </p:nvSpPr>
        <p:spPr>
          <a:xfrm rot="2175426">
            <a:off x="8289806" y="3431853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0B1F-8C01-9679-171D-EDBB345B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skeleton wearing a cowboy hat and blue shirt typing on a computer&#10;&#10;Description automatically generated">
            <a:extLst>
              <a:ext uri="{FF2B5EF4-FFF2-40B4-BE49-F238E27FC236}">
                <a16:creationId xmlns:a16="http://schemas.microsoft.com/office/drawing/2014/main" id="{1A44E06E-874F-638F-BA80-918F96AE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43" y="970601"/>
            <a:ext cx="5208657" cy="52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9C62F17-20D1-F7C7-B634-B7070415F420}"/>
              </a:ext>
            </a:extLst>
          </p:cNvPr>
          <p:cNvSpPr/>
          <p:nvPr/>
        </p:nvSpPr>
        <p:spPr>
          <a:xfrm>
            <a:off x="9729216" y="0"/>
            <a:ext cx="2602550" cy="36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6FF98C-2A38-B288-D125-25B1BB0EBC86}"/>
              </a:ext>
            </a:extLst>
          </p:cNvPr>
          <p:cNvSpPr/>
          <p:nvPr/>
        </p:nvSpPr>
        <p:spPr>
          <a:xfrm>
            <a:off x="1767897" y="807720"/>
            <a:ext cx="9635274" cy="5242560"/>
          </a:xfrm>
          <a:prstGeom prst="roundRect">
            <a:avLst/>
          </a:prstGeom>
          <a:solidFill>
            <a:srgbClr val="7DECCB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709187" y="3198510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Technology changes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544" y="5058894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4807" y="5012011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626DE54-03BF-FD7A-5C9A-801D06BD0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103" y="5421761"/>
            <a:ext cx="512543" cy="52322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586245" y="3198602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7463303" y="3197889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653728" y="3205509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709187" y="2774668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584284" y="277466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7459382" y="2770786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129536" y="3736522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9106" y="3356605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0573406" y="4438445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2266491" y="4220678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149107" y="4171427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709187" y="3192241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653728" y="3205977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497009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7384808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6380" y="1444113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799" y="1108779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BA33A5A5-4FA5-A7A8-5868-F02721BE0BF1}"/>
              </a:ext>
            </a:extLst>
          </p:cNvPr>
          <p:cNvSpPr/>
          <p:nvPr/>
        </p:nvSpPr>
        <p:spPr>
          <a:xfrm rot="1878550">
            <a:off x="7367751" y="2214878"/>
            <a:ext cx="463156" cy="4688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6283346" y="2296646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5285728" y="2257233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791773" y="1731782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5075" y="1822244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6131" y="3695353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729510" y="3703096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6059902" y="3676945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7935463" y="3664642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2000462" y="3870295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06" y="3356605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1460" y="5029079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 descr="A green and blue logo&#10;&#10;Description automatically generated">
            <a:extLst>
              <a:ext uri="{FF2B5EF4-FFF2-40B4-BE49-F238E27FC236}">
                <a16:creationId xmlns:a16="http://schemas.microsoft.com/office/drawing/2014/main" id="{383291C7-46D3-92B2-A477-72821B5B0D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9575" y="1083592"/>
            <a:ext cx="1474310" cy="14508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2668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</TotalTime>
  <Words>1025</Words>
  <Application>Microsoft Office PowerPoint</Application>
  <PresentationFormat>Widescreen</PresentationFormat>
  <Paragraphs>204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Bebas Neue</vt:lpstr>
      <vt:lpstr>Calibri</vt:lpstr>
      <vt:lpstr>Segoe UI</vt:lpstr>
      <vt:lpstr>Segoe UI Light</vt:lpstr>
      <vt:lpstr>AA - Community Sessions</vt:lpstr>
      <vt:lpstr>BY THE POWER OF ANALYTICS ENGINEERING!</vt:lpstr>
      <vt:lpstr>Johnny winter (HE/HIM)</vt:lpstr>
      <vt:lpstr>PowerPoint Presentation</vt:lpstr>
      <vt:lpstr>agenda</vt:lpstr>
      <vt:lpstr>What is analytics engineering?</vt:lpstr>
      <vt:lpstr>PowerPoint Presentation</vt:lpstr>
      <vt:lpstr>Business intelligence</vt:lpstr>
      <vt:lpstr>PowerPoint Presentation</vt:lpstr>
      <vt:lpstr>Technology changes</vt:lpstr>
      <vt:lpstr>WORKING PRACTICE CHANGES</vt:lpstr>
      <vt:lpstr>RISE OF THE DATA ENGINEER</vt:lpstr>
      <vt:lpstr>EMERGENCE OF ANALYTICS ENGINEERING</vt:lpstr>
      <vt:lpstr>PowerPoint Presentation</vt:lpstr>
      <vt:lpstr>PowerPoint Presentation</vt:lpstr>
      <vt:lpstr>PowerPoint Presentation</vt:lpstr>
      <vt:lpstr>RISE OF THE ANALYTICS ENGINEER</vt:lpstr>
      <vt:lpstr>BRIDGING THE GAP</vt:lpstr>
      <vt:lpstr>JUST TO CONFUSE YOU…</vt:lpstr>
      <vt:lpstr>The Data OPS MANIFESTO</vt:lpstr>
      <vt:lpstr>ANALYTICS ENGINEERING IN FABRIC</vt:lpstr>
      <vt:lpstr>TOOLS FOR ANALYTICS ENGINEERS</vt:lpstr>
      <vt:lpstr>dbt</vt:lpstr>
      <vt:lpstr>To the demo lair</vt:lpstr>
      <vt:lpstr>TABULAR EDITOR</vt:lpstr>
      <vt:lpstr>To the demo lair</vt:lpstr>
      <vt:lpstr>AZURE DEV OPS</vt:lpstr>
      <vt:lpstr>To the demo lair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9</cp:revision>
  <dcterms:created xsi:type="dcterms:W3CDTF">2022-10-08T09:42:49Z</dcterms:created>
  <dcterms:modified xsi:type="dcterms:W3CDTF">2024-01-29T17:41:17Z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